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64" r:id="rId6"/>
    <p:sldId id="283" r:id="rId7"/>
    <p:sldId id="284" r:id="rId8"/>
    <p:sldId id="265" r:id="rId9"/>
    <p:sldId id="266" r:id="rId10"/>
    <p:sldId id="267" r:id="rId11"/>
    <p:sldId id="268" r:id="rId12"/>
    <p:sldId id="269" r:id="rId13"/>
    <p:sldId id="258" r:id="rId14"/>
    <p:sldId id="262" r:id="rId15"/>
    <p:sldId id="270" r:id="rId16"/>
    <p:sldId id="261" r:id="rId17"/>
    <p:sldId id="263" r:id="rId18"/>
    <p:sldId id="273" r:id="rId19"/>
    <p:sldId id="272" r:id="rId20"/>
    <p:sldId id="274" r:id="rId21"/>
    <p:sldId id="282" r:id="rId22"/>
    <p:sldId id="275" r:id="rId23"/>
    <p:sldId id="276" r:id="rId24"/>
    <p:sldId id="277" r:id="rId25"/>
    <p:sldId id="278" r:id="rId26"/>
    <p:sldId id="287" r:id="rId27"/>
    <p:sldId id="286" r:id="rId28"/>
    <p:sldId id="288" r:id="rId29"/>
    <p:sldId id="289" r:id="rId30"/>
    <p:sldId id="279" r:id="rId31"/>
    <p:sldId id="285" r:id="rId32"/>
    <p:sldId id="281" r:id="rId33"/>
    <p:sldId id="28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9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2" autoAdjust="0"/>
    <p:restoredTop sz="94636"/>
  </p:normalViewPr>
  <p:slideViewPr>
    <p:cSldViewPr snapToGrid="0" snapToObjects="1">
      <p:cViewPr varScale="1">
        <p:scale>
          <a:sx n="64" d="100"/>
          <a:sy n="64" d="100"/>
        </p:scale>
        <p:origin x="10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Bill%20Ivoska\Desktop\adamhs.youth.survey.2022\results\master.wood.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'mental health'!$B$140</c:f>
              <c:strCache>
                <c:ptCount val="1"/>
                <c:pt idx="0">
                  <c:v>Wood 2010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'mental health'!$C$138:$G$138</c:f>
              <c:strCache>
                <c:ptCount val="5"/>
                <c:pt idx="0">
                  <c:v>No Problems</c:v>
                </c:pt>
                <c:pt idx="1">
                  <c:v>Low Problems</c:v>
                </c:pt>
                <c:pt idx="2">
                  <c:v>Moderate</c:v>
                </c:pt>
                <c:pt idx="3">
                  <c:v>Severe</c:v>
                </c:pt>
                <c:pt idx="4">
                  <c:v>Intense</c:v>
                </c:pt>
              </c:strCache>
            </c:strRef>
          </c:cat>
          <c:val>
            <c:numRef>
              <c:f>'mental health'!$C$140:$G$140</c:f>
              <c:numCache>
                <c:formatCode>General</c:formatCode>
                <c:ptCount val="5"/>
                <c:pt idx="0">
                  <c:v>48.7</c:v>
                </c:pt>
                <c:pt idx="1">
                  <c:v>28.2</c:v>
                </c:pt>
                <c:pt idx="2">
                  <c:v>15.4</c:v>
                </c:pt>
                <c:pt idx="3">
                  <c:v>5.0999999999999996</c:v>
                </c:pt>
                <c:pt idx="4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86-4283-9AB4-710FF0D97812}"/>
            </c:ext>
          </c:extLst>
        </c:ser>
        <c:ser>
          <c:idx val="2"/>
          <c:order val="2"/>
          <c:tx>
            <c:strRef>
              <c:f>'mental health'!$B$141</c:f>
              <c:strCache>
                <c:ptCount val="1"/>
                <c:pt idx="0">
                  <c:v>Wood 2012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'mental health'!$C$138:$G$138</c:f>
              <c:strCache>
                <c:ptCount val="5"/>
                <c:pt idx="0">
                  <c:v>No Problems</c:v>
                </c:pt>
                <c:pt idx="1">
                  <c:v>Low Problems</c:v>
                </c:pt>
                <c:pt idx="2">
                  <c:v>Moderate</c:v>
                </c:pt>
                <c:pt idx="3">
                  <c:v>Severe</c:v>
                </c:pt>
                <c:pt idx="4">
                  <c:v>Intense</c:v>
                </c:pt>
              </c:strCache>
            </c:strRef>
          </c:cat>
          <c:val>
            <c:numRef>
              <c:f>'mental health'!$C$141:$G$141</c:f>
              <c:numCache>
                <c:formatCode>General</c:formatCode>
                <c:ptCount val="5"/>
                <c:pt idx="0">
                  <c:v>53.2</c:v>
                </c:pt>
                <c:pt idx="1">
                  <c:v>25.1</c:v>
                </c:pt>
                <c:pt idx="2">
                  <c:v>14.6</c:v>
                </c:pt>
                <c:pt idx="3">
                  <c:v>4.5</c:v>
                </c:pt>
                <c:pt idx="4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86-4283-9AB4-710FF0D97812}"/>
            </c:ext>
          </c:extLst>
        </c:ser>
        <c:ser>
          <c:idx val="3"/>
          <c:order val="3"/>
          <c:tx>
            <c:strRef>
              <c:f>'mental health'!$B$142</c:f>
              <c:strCache>
                <c:ptCount val="1"/>
                <c:pt idx="0">
                  <c:v>Wood 2014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'mental health'!$C$138:$G$138</c:f>
              <c:strCache>
                <c:ptCount val="5"/>
                <c:pt idx="0">
                  <c:v>No Problems</c:v>
                </c:pt>
                <c:pt idx="1">
                  <c:v>Low Problems</c:v>
                </c:pt>
                <c:pt idx="2">
                  <c:v>Moderate</c:v>
                </c:pt>
                <c:pt idx="3">
                  <c:v>Severe</c:v>
                </c:pt>
                <c:pt idx="4">
                  <c:v>Intense</c:v>
                </c:pt>
              </c:strCache>
            </c:strRef>
          </c:cat>
          <c:val>
            <c:numRef>
              <c:f>'mental health'!$C$142:$G$142</c:f>
              <c:numCache>
                <c:formatCode>General</c:formatCode>
                <c:ptCount val="5"/>
                <c:pt idx="0">
                  <c:v>56.4</c:v>
                </c:pt>
                <c:pt idx="1">
                  <c:v>23</c:v>
                </c:pt>
                <c:pt idx="2">
                  <c:v>13.5</c:v>
                </c:pt>
                <c:pt idx="3">
                  <c:v>4.5999999999999996</c:v>
                </c:pt>
                <c:pt idx="4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86-4283-9AB4-710FF0D97812}"/>
            </c:ext>
          </c:extLst>
        </c:ser>
        <c:ser>
          <c:idx val="4"/>
          <c:order val="4"/>
          <c:tx>
            <c:strRef>
              <c:f>'mental health'!$B$143</c:f>
              <c:strCache>
                <c:ptCount val="1"/>
                <c:pt idx="0">
                  <c:v>Wood 2016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'mental health'!$C$138:$G$138</c:f>
              <c:strCache>
                <c:ptCount val="5"/>
                <c:pt idx="0">
                  <c:v>No Problems</c:v>
                </c:pt>
                <c:pt idx="1">
                  <c:v>Low Problems</c:v>
                </c:pt>
                <c:pt idx="2">
                  <c:v>Moderate</c:v>
                </c:pt>
                <c:pt idx="3">
                  <c:v>Severe</c:v>
                </c:pt>
                <c:pt idx="4">
                  <c:v>Intense</c:v>
                </c:pt>
              </c:strCache>
            </c:strRef>
          </c:cat>
          <c:val>
            <c:numRef>
              <c:f>'mental health'!$C$143:$G$143</c:f>
              <c:numCache>
                <c:formatCode>General</c:formatCode>
                <c:ptCount val="5"/>
                <c:pt idx="0">
                  <c:v>56.2</c:v>
                </c:pt>
                <c:pt idx="1">
                  <c:v>20.7</c:v>
                </c:pt>
                <c:pt idx="2">
                  <c:v>14.4</c:v>
                </c:pt>
                <c:pt idx="3">
                  <c:v>5</c:v>
                </c:pt>
                <c:pt idx="4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86-4283-9AB4-710FF0D97812}"/>
            </c:ext>
          </c:extLst>
        </c:ser>
        <c:ser>
          <c:idx val="5"/>
          <c:order val="5"/>
          <c:tx>
            <c:strRef>
              <c:f>'mental health'!$B$144</c:f>
              <c:strCache>
                <c:ptCount val="1"/>
                <c:pt idx="0">
                  <c:v>Wood 2018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'mental health'!$C$138:$G$138</c:f>
              <c:strCache>
                <c:ptCount val="5"/>
                <c:pt idx="0">
                  <c:v>No Problems</c:v>
                </c:pt>
                <c:pt idx="1">
                  <c:v>Low Problems</c:v>
                </c:pt>
                <c:pt idx="2">
                  <c:v>Moderate</c:v>
                </c:pt>
                <c:pt idx="3">
                  <c:v>Severe</c:v>
                </c:pt>
                <c:pt idx="4">
                  <c:v>Intense</c:v>
                </c:pt>
              </c:strCache>
            </c:strRef>
          </c:cat>
          <c:val>
            <c:numRef>
              <c:f>'mental health'!$C$144:$G$144</c:f>
              <c:numCache>
                <c:formatCode>General</c:formatCode>
                <c:ptCount val="5"/>
                <c:pt idx="0">
                  <c:v>55.9</c:v>
                </c:pt>
                <c:pt idx="1">
                  <c:v>20.9</c:v>
                </c:pt>
                <c:pt idx="2">
                  <c:v>15.3</c:v>
                </c:pt>
                <c:pt idx="3">
                  <c:v>5</c:v>
                </c:pt>
                <c:pt idx="4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86-4283-9AB4-710FF0D97812}"/>
            </c:ext>
          </c:extLst>
        </c:ser>
        <c:ser>
          <c:idx val="6"/>
          <c:order val="6"/>
          <c:tx>
            <c:strRef>
              <c:f>'mental health'!$B$145</c:f>
              <c:strCache>
                <c:ptCount val="1"/>
                <c:pt idx="0">
                  <c:v>Wood 2020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'mental health'!$C$138:$G$138</c:f>
              <c:strCache>
                <c:ptCount val="5"/>
                <c:pt idx="0">
                  <c:v>No Problems</c:v>
                </c:pt>
                <c:pt idx="1">
                  <c:v>Low Problems</c:v>
                </c:pt>
                <c:pt idx="2">
                  <c:v>Moderate</c:v>
                </c:pt>
                <c:pt idx="3">
                  <c:v>Severe</c:v>
                </c:pt>
                <c:pt idx="4">
                  <c:v>Intense</c:v>
                </c:pt>
              </c:strCache>
            </c:strRef>
          </c:cat>
          <c:val>
            <c:numRef>
              <c:f>'mental health'!$C$145:$G$145</c:f>
              <c:numCache>
                <c:formatCode>General</c:formatCode>
                <c:ptCount val="5"/>
                <c:pt idx="0">
                  <c:v>53.7</c:v>
                </c:pt>
                <c:pt idx="1">
                  <c:v>20.8</c:v>
                </c:pt>
                <c:pt idx="2">
                  <c:v>15.8</c:v>
                </c:pt>
                <c:pt idx="3">
                  <c:v>6.1</c:v>
                </c:pt>
                <c:pt idx="4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86-4283-9AB4-710FF0D97812}"/>
            </c:ext>
          </c:extLst>
        </c:ser>
        <c:ser>
          <c:idx val="8"/>
          <c:order val="8"/>
          <c:tx>
            <c:strRef>
              <c:f>'mental health'!$B$147</c:f>
              <c:strCache>
                <c:ptCount val="1"/>
                <c:pt idx="0">
                  <c:v>No VNic 2022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'mental health'!$C$138:$G$138</c:f>
              <c:strCache>
                <c:ptCount val="5"/>
                <c:pt idx="0">
                  <c:v>No Problems</c:v>
                </c:pt>
                <c:pt idx="1">
                  <c:v>Low Problems</c:v>
                </c:pt>
                <c:pt idx="2">
                  <c:v>Moderate</c:v>
                </c:pt>
                <c:pt idx="3">
                  <c:v>Severe</c:v>
                </c:pt>
                <c:pt idx="4">
                  <c:v>Intense</c:v>
                </c:pt>
              </c:strCache>
            </c:strRef>
          </c:cat>
          <c:val>
            <c:numRef>
              <c:f>'mental health'!$C$147:$G$147</c:f>
              <c:numCache>
                <c:formatCode>General</c:formatCode>
                <c:ptCount val="5"/>
                <c:pt idx="0">
                  <c:v>51.1</c:v>
                </c:pt>
                <c:pt idx="1">
                  <c:v>22.2</c:v>
                </c:pt>
                <c:pt idx="2">
                  <c:v>16.100000000000001</c:v>
                </c:pt>
                <c:pt idx="3">
                  <c:v>6.9</c:v>
                </c:pt>
                <c:pt idx="4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86-4283-9AB4-710FF0D97812}"/>
            </c:ext>
          </c:extLst>
        </c:ser>
        <c:ser>
          <c:idx val="9"/>
          <c:order val="9"/>
          <c:tx>
            <c:strRef>
              <c:f>'mental health'!$B$148</c:f>
              <c:strCache>
                <c:ptCount val="1"/>
                <c:pt idx="0">
                  <c:v>Yes VNic 2022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'mental health'!$C$138:$G$138</c:f>
              <c:strCache>
                <c:ptCount val="5"/>
                <c:pt idx="0">
                  <c:v>No Problems</c:v>
                </c:pt>
                <c:pt idx="1">
                  <c:v>Low Problems</c:v>
                </c:pt>
                <c:pt idx="2">
                  <c:v>Moderate</c:v>
                </c:pt>
                <c:pt idx="3">
                  <c:v>Severe</c:v>
                </c:pt>
                <c:pt idx="4">
                  <c:v>Intense</c:v>
                </c:pt>
              </c:strCache>
            </c:strRef>
          </c:cat>
          <c:val>
            <c:numRef>
              <c:f>'mental health'!$C$148:$G$148</c:f>
              <c:numCache>
                <c:formatCode>General</c:formatCode>
                <c:ptCount val="5"/>
                <c:pt idx="0">
                  <c:v>15.7</c:v>
                </c:pt>
                <c:pt idx="1">
                  <c:v>20</c:v>
                </c:pt>
                <c:pt idx="2">
                  <c:v>27.6</c:v>
                </c:pt>
                <c:pt idx="3">
                  <c:v>19.2</c:v>
                </c:pt>
                <c:pt idx="4">
                  <c:v>17.399999999999999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086-4283-9AB4-710FF0D978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3950175"/>
        <c:axId val="69800231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'mental health'!$B$139</c15:sqref>
                        </c15:formulaRef>
                      </c:ext>
                    </c:extLst>
                    <c:strCache>
                      <c:ptCount val="1"/>
                      <c:pt idx="0">
                        <c:v>Wood 2008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'mental health'!$C$138:$G$138</c15:sqref>
                        </c15:formulaRef>
                      </c:ext>
                    </c:extLst>
                    <c:strCache>
                      <c:ptCount val="5"/>
                      <c:pt idx="0">
                        <c:v>No Problems</c:v>
                      </c:pt>
                      <c:pt idx="1">
                        <c:v>Low Problems</c:v>
                      </c:pt>
                      <c:pt idx="2">
                        <c:v>Moderate</c:v>
                      </c:pt>
                      <c:pt idx="3">
                        <c:v>Severe</c:v>
                      </c:pt>
                      <c:pt idx="4">
                        <c:v>Intense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'mental health'!$C$139:$G$139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39.5</c:v>
                      </c:pt>
                      <c:pt idx="1">
                        <c:v>29.7</c:v>
                      </c:pt>
                      <c:pt idx="2">
                        <c:v>20.2</c:v>
                      </c:pt>
                      <c:pt idx="3">
                        <c:v>7.4</c:v>
                      </c:pt>
                      <c:pt idx="4">
                        <c:v>3.2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8-C086-4283-9AB4-710FF0D97812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'mental health'!$B$146</c15:sqref>
                        </c15:formulaRef>
                      </c:ext>
                    </c:extLst>
                    <c:strCache>
                      <c:ptCount val="1"/>
                      <c:pt idx="0">
                        <c:v>Wood 2022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'mental health'!$C$138:$G$138</c15:sqref>
                        </c15:formulaRef>
                      </c:ext>
                    </c:extLst>
                    <c:strCache>
                      <c:ptCount val="5"/>
                      <c:pt idx="0">
                        <c:v>No Problems</c:v>
                      </c:pt>
                      <c:pt idx="1">
                        <c:v>Low Problems</c:v>
                      </c:pt>
                      <c:pt idx="2">
                        <c:v>Moderate</c:v>
                      </c:pt>
                      <c:pt idx="3">
                        <c:v>Severe</c:v>
                      </c:pt>
                      <c:pt idx="4">
                        <c:v>Intense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'mental health'!$C$146:$G$146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47.6</c:v>
                      </c:pt>
                      <c:pt idx="1">
                        <c:v>22</c:v>
                      </c:pt>
                      <c:pt idx="2">
                        <c:v>17.3</c:v>
                      </c:pt>
                      <c:pt idx="3">
                        <c:v>8.1</c:v>
                      </c:pt>
                      <c:pt idx="4">
                        <c:v>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C086-4283-9AB4-710FF0D97812}"/>
                  </c:ext>
                </c:extLst>
              </c15:ser>
            </c15:filteredBarSeries>
          </c:ext>
        </c:extLst>
      </c:barChart>
      <c:catAx>
        <c:axId val="693950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8002319"/>
        <c:crosses val="autoZero"/>
        <c:auto val="1"/>
        <c:lblAlgn val="ctr"/>
        <c:lblOffset val="100"/>
        <c:noMultiLvlLbl val="0"/>
      </c:catAx>
      <c:valAx>
        <c:axId val="698002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Percentage</a:t>
                </a:r>
              </a:p>
            </c:rich>
          </c:tx>
          <c:layout>
            <c:manualLayout>
              <c:xMode val="edge"/>
              <c:yMode val="edge"/>
              <c:x val="4.1666666666666664E-2"/>
              <c:y val="0.249822834645669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95017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12700" cap="flat" cmpd="sng" algn="ctr">
      <a:solidFill>
        <a:schemeClr val="tx1"/>
      </a:solidFill>
      <a:round/>
    </a:ln>
    <a:effectLst/>
  </c:spPr>
  <c:txPr>
    <a:bodyPr/>
    <a:lstStyle/>
    <a:p>
      <a:pPr>
        <a:defRPr sz="1000" b="1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D8738-C31C-8243-9DCC-414775698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EFCC9C-3630-844E-8982-EF4AD9B0E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CD00E-7950-224D-8360-E726B6B1C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CED18-841E-D74D-BC2A-A350DF00D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4D5D8-84BA-F44E-9E66-E1BA8E580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56F42-FD30-354B-A4F0-EBF8BF1CD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C55D6-A315-DA4F-BB83-33211CF88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15C4A-DEFC-E342-BA68-1279B8EA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1286C-868B-2C43-9B4E-19D20544D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95588-0A3E-934C-A078-54F30A672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5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CA47-159F-5445-BA21-E183EAC34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BEB1E-33B4-474E-B28B-7F3C69875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FF7DA-C78C-154A-957A-1B20996BD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144C4-FA94-264F-A883-7A2B49060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F9728-0806-2D4F-8FB8-444BF51F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14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9AACC-936D-E542-9641-2F5DED2BC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F4539-4972-E24C-BA9F-13C87342A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64F7AF-8850-4346-888A-E2A00824F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20D4E-4180-7346-AC3C-DEE55914F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FF676-848F-A643-BDC0-86E9A1391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01E93-67CF-7648-91F9-CACCB5EEE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39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89495-85AF-7548-A74B-95373E997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0CD69-CD98-9342-AFE8-EF366149E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77B4E6-2082-0742-8124-2C4F32DD45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9201E8-7546-9045-AD4E-B1E0F5808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194999-C2B0-5949-BC62-7A23C173BB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EDF188-FF78-744B-B5B7-F3E748406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8F3156-438D-8B46-B5F5-D1D659CA6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3535D0-2184-D043-A6E9-8DBD9B8DD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86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DC34-61C5-E94F-B0AE-A23A84316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8DC110-8E36-894F-B763-F3241DB7F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16896B-6EA7-4443-A5C5-5BB27136F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4F179A-BCC7-4845-BA15-DB49DC063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89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202C67-C25E-E44B-9CF3-5BB0DC179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AB5948-8B79-2E41-91F5-EE8106471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3016C-4BA6-4F4D-BA09-16910473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39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5E20D-06DA-3E4A-AF08-F05BAC28F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E636C-6921-774D-9681-70D94F644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C1A6D-3ACC-8041-BC32-496CF8A94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55681-952B-374E-88EA-F4C2F25C7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395A2-6310-4746-BD09-FB0219FC7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9916E-7750-1A4C-8F6D-7646F5261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218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A1AF4-0945-A441-9BCC-2132E54BC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FFAC93-1C19-5C47-99DA-ABE888DF54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FF8A0-531B-4E40-A351-6E8FE8E75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7032C6-B83D-FF4C-8BB7-1AC6A569A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7645E-8C55-C44D-8FDD-CEEBFD28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676F6-B88B-1145-A8CA-7BD3419EA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0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06110-674C-6644-8C7E-9293752A8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B116E-790F-2F45-86EC-3AF5013C5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ABE62-2598-774C-8709-F6C9A894B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A1758-3B86-A245-91EE-E78F0F0CB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79674-909E-EF41-A1B7-9D13499C2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00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D5C258-2584-B147-844C-AA15C49269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15C745-4854-A143-81BF-912A81EA8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D000B-AFF6-6D47-9EE6-5893B8DEA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B69B-DD4C-0144-9490-04864828869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238CD-EF42-8A4D-BD66-0BBBDDEFE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313C1-42E1-534B-A99E-56E4E7B5D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20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B366E9-7B35-E94E-B5B4-C18A2D7D9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965A85-4E2B-EF48-9A52-F367014EC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6956E-8B48-4741-9839-53A267A09E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5B69B-DD4C-0144-9490-04864828869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5C88B-5134-E348-95E0-423CE7D55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6BE51-5F63-EF46-B5C7-68A18BDAB1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F1189-20EA-EA41-B4E2-F8382AE16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366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emf"/><Relationship Id="rId4" Type="http://schemas.openxmlformats.org/officeDocument/2006/relationships/chart" Target="../charts/char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678077-217E-154A-98F6-8F3280CF0A05}"/>
              </a:ext>
            </a:extLst>
          </p:cNvPr>
          <p:cNvSpPr/>
          <p:nvPr/>
        </p:nvSpPr>
        <p:spPr>
          <a:xfrm>
            <a:off x="-135924" y="0"/>
            <a:ext cx="12485580" cy="7216346"/>
          </a:xfrm>
          <a:prstGeom prst="rect">
            <a:avLst/>
          </a:prstGeom>
          <a:solidFill>
            <a:srgbClr val="8497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 descr="A white and black clock&#10;&#10;Description automatically generated">
            <a:extLst>
              <a:ext uri="{FF2B5EF4-FFF2-40B4-BE49-F238E27FC236}">
                <a16:creationId xmlns:a16="http://schemas.microsoft.com/office/drawing/2014/main" id="{E2F10558-B2D2-1A40-B2F8-A2DBFFB25A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2000"/>
          </a:blip>
          <a:srcRect b="38853"/>
          <a:stretch/>
        </p:blipFill>
        <p:spPr>
          <a:xfrm>
            <a:off x="-354584" y="3566377"/>
            <a:ext cx="12546584" cy="511749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15899CC-6374-274A-84B5-FC72FCECD210}"/>
              </a:ext>
            </a:extLst>
          </p:cNvPr>
          <p:cNvSpPr/>
          <p:nvPr/>
        </p:nvSpPr>
        <p:spPr>
          <a:xfrm>
            <a:off x="-113836" y="3354486"/>
            <a:ext cx="12505038" cy="1172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FAE53-E76C-764E-8214-E37709BEC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478" y="348659"/>
            <a:ext cx="9144000" cy="2387600"/>
          </a:xfrm>
          <a:effectLst>
            <a:outerShdw dist="50800" sx="1000" sy="1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algn="r"/>
            <a:r>
              <a:rPr lang="en-US" sz="4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Behavioral Health Barometer</a:t>
            </a:r>
            <a:br>
              <a:rPr lang="en-US" sz="4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Wood County Youth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B4F9A-7195-5F42-A8BB-95EC090EF7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9936" y="2134994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Indicators as measured through the 2022 ADAMHS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Youth Survey on Addiction and Mental Health</a:t>
            </a:r>
          </a:p>
          <a:p>
            <a:pPr algn="r"/>
            <a:endParaRPr lang="en-US" dirty="0"/>
          </a:p>
        </p:txBody>
      </p:sp>
      <p:pic>
        <p:nvPicPr>
          <p:cNvPr id="9" name="Picture 8" descr="A picture containing outdoor, bench, wooden, park&#10;&#10;Description automatically generated">
            <a:extLst>
              <a:ext uri="{FF2B5EF4-FFF2-40B4-BE49-F238E27FC236}">
                <a16:creationId xmlns:a16="http://schemas.microsoft.com/office/drawing/2014/main" id="{07488E52-6970-8B49-8314-2F9C42B5AB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6" t="17877" r="2770" b="20948"/>
          <a:stretch/>
        </p:blipFill>
        <p:spPr>
          <a:xfrm>
            <a:off x="-155382" y="3388867"/>
            <a:ext cx="2514774" cy="1084543"/>
          </a:xfrm>
          <a:prstGeom prst="rect">
            <a:avLst/>
          </a:prstGeom>
        </p:spPr>
      </p:pic>
      <p:pic>
        <p:nvPicPr>
          <p:cNvPr id="11" name="Picture 10" descr="A group of people in a forest&#10;&#10;Description automatically generated">
            <a:extLst>
              <a:ext uri="{FF2B5EF4-FFF2-40B4-BE49-F238E27FC236}">
                <a16:creationId xmlns:a16="http://schemas.microsoft.com/office/drawing/2014/main" id="{CD99D220-C7DC-354F-A07C-B5E3AD546B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04" t="32374" r="5656" b="5983"/>
          <a:stretch/>
        </p:blipFill>
        <p:spPr>
          <a:xfrm>
            <a:off x="2422703" y="3387948"/>
            <a:ext cx="2297363" cy="1085463"/>
          </a:xfrm>
          <a:prstGeom prst="rect">
            <a:avLst/>
          </a:prstGeom>
        </p:spPr>
      </p:pic>
      <p:pic>
        <p:nvPicPr>
          <p:cNvPr id="14" name="Picture 13" descr="A picture containing person, man, holding, cellphone&#10;&#10;Description automatically generated">
            <a:extLst>
              <a:ext uri="{FF2B5EF4-FFF2-40B4-BE49-F238E27FC236}">
                <a16:creationId xmlns:a16="http://schemas.microsoft.com/office/drawing/2014/main" id="{50C60941-17BD-8842-9CAA-866F1D1865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47" t="10216" r="2888" b="25834"/>
          <a:stretch/>
        </p:blipFill>
        <p:spPr>
          <a:xfrm>
            <a:off x="4790662" y="3387948"/>
            <a:ext cx="2438041" cy="108546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E473FA7-573B-C44C-98C9-46E688EE7405}"/>
              </a:ext>
            </a:extLst>
          </p:cNvPr>
          <p:cNvSpPr txBox="1"/>
          <p:nvPr/>
        </p:nvSpPr>
        <p:spPr>
          <a:xfrm>
            <a:off x="7299299" y="3584846"/>
            <a:ext cx="4971359" cy="707886"/>
          </a:xfrm>
          <a:prstGeom prst="rect">
            <a:avLst/>
          </a:prstGeom>
          <a:solidFill>
            <a:srgbClr val="8497B0"/>
          </a:solidFill>
          <a:effectLst>
            <a:outerShdw sx="1000" sy="1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53F714-8D6F-F144-9DEA-D4F56D77C3A1}"/>
              </a:ext>
            </a:extLst>
          </p:cNvPr>
          <p:cNvSpPr txBox="1"/>
          <p:nvPr/>
        </p:nvSpPr>
        <p:spPr>
          <a:xfrm>
            <a:off x="8614167" y="5216381"/>
            <a:ext cx="4144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sx="1000" sy="1000" algn="ctr">
                    <a:srgbClr val="000000"/>
                  </a:outerShdw>
                </a:effectLst>
              </a:rPr>
              <a:t>William J. </a:t>
            </a:r>
            <a:r>
              <a:rPr lang="en-US" sz="2800" dirty="0" err="1">
                <a:solidFill>
                  <a:schemeClr val="bg1"/>
                </a:solidFill>
                <a:effectLst>
                  <a:outerShdw sx="1000" sy="1000" algn="ctr">
                    <a:srgbClr val="000000"/>
                  </a:outerShdw>
                </a:effectLst>
              </a:rPr>
              <a:t>Ivoska</a:t>
            </a:r>
            <a:r>
              <a:rPr lang="en-US" sz="2800" dirty="0">
                <a:solidFill>
                  <a:schemeClr val="bg1"/>
                </a:solidFill>
                <a:effectLst>
                  <a:outerShdw sx="1000" sy="1000" algn="ctr">
                    <a:srgbClr val="000000"/>
                  </a:outerShdw>
                </a:effectLst>
              </a:rPr>
              <a:t>, Ph.D</a:t>
            </a:r>
            <a:r>
              <a:rPr lang="en-US" dirty="0">
                <a:solidFill>
                  <a:schemeClr val="bg1"/>
                </a:solidFill>
                <a:effectLst>
                  <a:outerShdw sx="1000" sy="1000" algn="ctr">
                    <a:srgbClr val="000000"/>
                  </a:outerShdw>
                </a:effectLst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39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779299-B0E1-F54E-B931-070FE8222B13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F502AE-22EB-B641-AC0C-262256214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ATOD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5369E-9F21-C249-AA7F-DEC52329B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580" y="1509262"/>
            <a:ext cx="4230934" cy="3724783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Increases				</a:t>
            </a:r>
          </a:p>
          <a:p>
            <a:pPr lvl="1"/>
            <a:r>
              <a:rPr lang="en-US" dirty="0">
                <a:latin typeface="Times" pitchFamily="2" charset="0"/>
              </a:rPr>
              <a:t>Caffeinated Energy Drinks</a:t>
            </a:r>
          </a:p>
          <a:p>
            <a:pPr lvl="1"/>
            <a:r>
              <a:rPr lang="en-US" dirty="0">
                <a:latin typeface="Times" pitchFamily="2" charset="0"/>
              </a:rPr>
              <a:t>Narcotic painkillers</a:t>
            </a:r>
          </a:p>
          <a:p>
            <a:pPr lvl="1"/>
            <a:r>
              <a:rPr lang="en-US" dirty="0">
                <a:latin typeface="Times" pitchFamily="2" charset="0"/>
              </a:rPr>
              <a:t>Marijuana edibles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DCFFC0-A7C6-4B64-9AE1-88345476E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4774" cy="108518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03BD8B6-D174-4E07-8EBB-017A80E488C6}"/>
              </a:ext>
            </a:extLst>
          </p:cNvPr>
          <p:cNvSpPr txBox="1">
            <a:spLocks/>
          </p:cNvSpPr>
          <p:nvPr/>
        </p:nvSpPr>
        <p:spPr>
          <a:xfrm>
            <a:off x="6477626" y="1509262"/>
            <a:ext cx="4230933" cy="3724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" pitchFamily="2" charset="0"/>
              </a:rPr>
              <a:t>Decreases				</a:t>
            </a:r>
          </a:p>
          <a:p>
            <a:pPr lvl="1"/>
            <a:r>
              <a:rPr lang="en-US" dirty="0">
                <a:latin typeface="Times" pitchFamily="2" charset="0"/>
              </a:rPr>
              <a:t>Cigarettes</a:t>
            </a:r>
          </a:p>
          <a:p>
            <a:pPr lvl="1"/>
            <a:r>
              <a:rPr lang="en-US" dirty="0">
                <a:latin typeface="Times" pitchFamily="2" charset="0"/>
              </a:rPr>
              <a:t>Vaping</a:t>
            </a:r>
          </a:p>
          <a:p>
            <a:pPr lvl="1"/>
            <a:r>
              <a:rPr lang="en-US" dirty="0">
                <a:latin typeface="Times" pitchFamily="2" charset="0"/>
              </a:rPr>
              <a:t>Alcohol</a:t>
            </a:r>
          </a:p>
          <a:p>
            <a:pPr lvl="1"/>
            <a:r>
              <a:rPr lang="en-US" dirty="0">
                <a:latin typeface="Times" pitchFamily="2" charset="0"/>
              </a:rPr>
              <a:t>Marijuana use – 30 day</a:t>
            </a:r>
          </a:p>
          <a:p>
            <a:pPr lvl="1"/>
            <a:r>
              <a:rPr lang="en-US" dirty="0">
                <a:latin typeface="Times" pitchFamily="2" charset="0"/>
              </a:rPr>
              <a:t>Cough medicine</a:t>
            </a:r>
          </a:p>
          <a:p>
            <a:pPr lvl="1"/>
            <a:r>
              <a:rPr lang="en-US" dirty="0">
                <a:latin typeface="Times" pitchFamily="2" charset="0"/>
              </a:rPr>
              <a:t>Anxiety/Sleep drugs</a:t>
            </a:r>
          </a:p>
          <a:p>
            <a:pPr lvl="1"/>
            <a:r>
              <a:rPr lang="en-US" dirty="0">
                <a:latin typeface="Times" pitchFamily="2" charset="0"/>
              </a:rPr>
              <a:t>Inhalants</a:t>
            </a:r>
          </a:p>
        </p:txBody>
      </p:sp>
    </p:spTree>
    <p:extLst>
      <p:ext uri="{BB962C8B-B14F-4D97-AF65-F5344CB8AC3E}">
        <p14:creationId xmlns:p14="http://schemas.microsoft.com/office/powerpoint/2010/main" val="1377178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779299-B0E1-F54E-B931-070FE8222B13}"/>
              </a:ext>
            </a:extLst>
          </p:cNvPr>
          <p:cNvSpPr/>
          <p:nvPr/>
        </p:nvSpPr>
        <p:spPr>
          <a:xfrm>
            <a:off x="-69574" y="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picture containing outdoor, bench, wooden, park&#10;&#10;Description automatically generated">
            <a:extLst>
              <a:ext uri="{FF2B5EF4-FFF2-40B4-BE49-F238E27FC236}">
                <a16:creationId xmlns:a16="http://schemas.microsoft.com/office/drawing/2014/main" id="{4556B084-4467-9440-B710-747ACDD9D7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6" t="17877" r="2770" b="20948"/>
          <a:stretch/>
        </p:blipFill>
        <p:spPr>
          <a:xfrm>
            <a:off x="9607652" y="0"/>
            <a:ext cx="2584348" cy="1084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F502AE-22EB-B641-AC0C-262256214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Behavioral Health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5369E-9F21-C249-AA7F-DEC52329B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5592" y="1819794"/>
            <a:ext cx="5228182" cy="3666606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Increasing</a:t>
            </a:r>
          </a:p>
          <a:p>
            <a:pPr marL="0" indent="0">
              <a:buNone/>
            </a:pPr>
            <a:endParaRPr lang="en-US" dirty="0">
              <a:latin typeface="Times" pitchFamily="2" charset="0"/>
            </a:endParaRPr>
          </a:p>
          <a:p>
            <a:pPr lvl="1"/>
            <a:r>
              <a:rPr lang="en-US" dirty="0">
                <a:latin typeface="Times" pitchFamily="2" charset="0"/>
              </a:rPr>
              <a:t>Overall Mental Health Problems</a:t>
            </a:r>
          </a:p>
          <a:p>
            <a:pPr lvl="1"/>
            <a:r>
              <a:rPr lang="en-US" dirty="0">
                <a:latin typeface="Times" pitchFamily="2" charset="0"/>
              </a:rPr>
              <a:t>Bullying among 5</a:t>
            </a:r>
            <a:r>
              <a:rPr lang="en-US" baseline="30000" dirty="0">
                <a:latin typeface="Times" pitchFamily="2" charset="0"/>
              </a:rPr>
              <a:t>th</a:t>
            </a:r>
            <a:r>
              <a:rPr lang="en-US" dirty="0">
                <a:latin typeface="Times" pitchFamily="2" charset="0"/>
              </a:rPr>
              <a:t> and 6</a:t>
            </a:r>
            <a:r>
              <a:rPr lang="en-US" baseline="30000" dirty="0">
                <a:latin typeface="Times" pitchFamily="2" charset="0"/>
              </a:rPr>
              <a:t>th</a:t>
            </a:r>
            <a:r>
              <a:rPr lang="en-US" dirty="0">
                <a:latin typeface="Times" pitchFamily="2" charset="0"/>
              </a:rPr>
              <a:t> graders</a:t>
            </a:r>
          </a:p>
          <a:p>
            <a:pPr lvl="1"/>
            <a:r>
              <a:rPr lang="en-US" dirty="0">
                <a:latin typeface="Times" pitchFamily="2" charset="0"/>
              </a:rPr>
              <a:t>Suicide Ideation &amp; Attempts</a:t>
            </a:r>
          </a:p>
          <a:p>
            <a:pPr lvl="1"/>
            <a:r>
              <a:rPr lang="en-US" dirty="0">
                <a:latin typeface="Times" pitchFamily="2" charset="0"/>
              </a:rPr>
              <a:t>ACEs</a:t>
            </a:r>
          </a:p>
          <a:p>
            <a:pPr lvl="1"/>
            <a:r>
              <a:rPr lang="en-US" dirty="0">
                <a:latin typeface="Times" pitchFamily="2" charset="0"/>
              </a:rPr>
              <a:t>Gambling &amp; Gaming</a:t>
            </a:r>
          </a:p>
          <a:p>
            <a:pPr marL="457200" lvl="1" indent="0">
              <a:buNone/>
            </a:pPr>
            <a:endParaRPr lang="en-US" dirty="0">
              <a:latin typeface="Times" pitchFamily="2" charset="0"/>
            </a:endParaRPr>
          </a:p>
          <a:p>
            <a:pPr marL="0" indent="0">
              <a:buNone/>
            </a:pPr>
            <a:endParaRPr lang="en-US" dirty="0">
              <a:latin typeface="Times" pitchFamily="2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565238-3BAD-4105-80AF-7B38B488DCC0}"/>
              </a:ext>
            </a:extLst>
          </p:cNvPr>
          <p:cNvSpPr txBox="1">
            <a:spLocks/>
          </p:cNvSpPr>
          <p:nvPr/>
        </p:nvSpPr>
        <p:spPr>
          <a:xfrm>
            <a:off x="7074756" y="1819794"/>
            <a:ext cx="3511652" cy="1668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" pitchFamily="2" charset="0"/>
              </a:rPr>
              <a:t>Decreasing</a:t>
            </a:r>
          </a:p>
          <a:p>
            <a:pPr marL="0" indent="0">
              <a:buNone/>
            </a:pPr>
            <a:endParaRPr lang="en-US" dirty="0">
              <a:latin typeface="Times" pitchFamily="2" charset="0"/>
            </a:endParaRPr>
          </a:p>
          <a:p>
            <a:pPr lvl="1"/>
            <a:r>
              <a:rPr lang="en-US" dirty="0">
                <a:latin typeface="Times" pitchFamily="2" charset="0"/>
              </a:rPr>
              <a:t>Fear of Harm from marijuana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096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Vaping Past 30-Days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1FA4D9-712F-4732-A45F-45AB07D35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4134" y="0"/>
            <a:ext cx="2517866" cy="1085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C9199C-710F-49BE-9F37-5ADD321DB3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719" y="1284231"/>
            <a:ext cx="7111523" cy="428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66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Vaping Past 30-Days – Vape Device Content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7D5C3B2-7FE7-4D0A-A613-D0D65F093C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139" y="1284231"/>
            <a:ext cx="7114617" cy="433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63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6C1FEF-6BEE-47E2-B415-F6455D383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837" y="1097848"/>
            <a:ext cx="8822664" cy="46102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Cigarette Use - Past 30-Days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A00532F-0F79-48B7-8EDF-0C02127EF5FD}"/>
              </a:ext>
            </a:extLst>
          </p:cNvPr>
          <p:cNvSpPr/>
          <p:nvPr/>
        </p:nvSpPr>
        <p:spPr>
          <a:xfrm>
            <a:off x="4401869" y="4860854"/>
            <a:ext cx="1327355" cy="11520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CF2418-3FA6-4A5F-BC89-14AE5F9719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084" y="3136560"/>
            <a:ext cx="1335140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96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Vaping Past 30-Days – Vape Device Content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63598C-C96B-478B-AE2C-930648F322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139" y="1284231"/>
            <a:ext cx="7196470" cy="438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728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AC92BE-06A2-4C34-B248-F172A5650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091" y="1324789"/>
            <a:ext cx="5883167" cy="40154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D78823D-2DE6-4019-91D1-D0DA0C067C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42" y="1324789"/>
            <a:ext cx="5465208" cy="401549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Vaping:  Nicotine &amp; Marijuana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FD2EE4-7D36-41C2-AFE2-0E68AAAB4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4134" y="0"/>
            <a:ext cx="2517866" cy="10851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6F05CA-6DDB-4AF1-A36C-A3775707A770}"/>
              </a:ext>
            </a:extLst>
          </p:cNvPr>
          <p:cNvSpPr txBox="1"/>
          <p:nvPr/>
        </p:nvSpPr>
        <p:spPr>
          <a:xfrm>
            <a:off x="1629697" y="2228890"/>
            <a:ext cx="1784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Nicotine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FE657B-DCC8-4D09-AEB2-D79B3C806A66}"/>
              </a:ext>
            </a:extLst>
          </p:cNvPr>
          <p:cNvSpPr txBox="1"/>
          <p:nvPr/>
        </p:nvSpPr>
        <p:spPr>
          <a:xfrm>
            <a:off x="7375854" y="2243016"/>
            <a:ext cx="1797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Marijuana</a:t>
            </a:r>
          </a:p>
        </p:txBody>
      </p:sp>
    </p:spTree>
    <p:extLst>
      <p:ext uri="{BB962C8B-B14F-4D97-AF65-F5344CB8AC3E}">
        <p14:creationId xmlns:p14="http://schemas.microsoft.com/office/powerpoint/2010/main" val="961506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Alcohol Last Year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6E24B1-3733-42EC-96A9-4A1891475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654" y="1172862"/>
            <a:ext cx="7576456" cy="448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2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640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Drinking Last Month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87FF7C-0F0D-49C2-9E78-BDEC1A38E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2767" y="4250287"/>
            <a:ext cx="1274153" cy="4452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48F7AB-CEF9-4281-BE82-A9A1D9F65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8858" y="4778770"/>
            <a:ext cx="1408368" cy="4082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311A3F-DA71-4B4D-AAC5-3865D45FB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2766" y="5270269"/>
            <a:ext cx="1341261" cy="4082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1E7E5C-068A-409D-8E03-3B3B116BA3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810" y="1286872"/>
            <a:ext cx="8291143" cy="439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90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640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Marijuana Use Last Year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1AAF40-1544-4CD5-B5C2-2634D2AD2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363" y="1180950"/>
            <a:ext cx="7818244" cy="449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5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640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30-Day Marijuana Use by Technique &amp; Gender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1D64C93-122C-44FB-BD94-2FB3538D6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330" y="1454512"/>
            <a:ext cx="11412308" cy="365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13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Caffeinated Energy Drinks</a:t>
            </a:r>
          </a:p>
        </p:txBody>
      </p:sp>
      <p:pic>
        <p:nvPicPr>
          <p:cNvPr id="10" name="Picture 9" descr="A group of people in a forest&#10;&#10;Description automatically generated">
            <a:extLst>
              <a:ext uri="{FF2B5EF4-FFF2-40B4-BE49-F238E27FC236}">
                <a16:creationId xmlns:a16="http://schemas.microsoft.com/office/drawing/2014/main" id="{A03B6606-C115-9948-BAAD-60B7D67D40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94" t="32374" r="2485" b="5983"/>
          <a:stretch/>
        </p:blipFill>
        <p:spPr>
          <a:xfrm>
            <a:off x="9666717" y="0"/>
            <a:ext cx="2598856" cy="10854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893E03-6E6A-4960-841E-8825F86F6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409" y="1246952"/>
            <a:ext cx="7303182" cy="43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04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92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Heroin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479409-071B-40DF-A865-448E6DD7A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8037" y="921"/>
            <a:ext cx="2523963" cy="1085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C0475FE-D149-42CE-9EDB-D831D6B44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9322" y="1161188"/>
            <a:ext cx="6833356" cy="45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10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10632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3558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Painkillers (30-day)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479409-071B-40DF-A865-448E6DD7A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8037" y="921"/>
            <a:ext cx="2523963" cy="1085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4DE188-F8FE-4BA8-B9DD-F3D1F0B22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313" y="1160892"/>
            <a:ext cx="7473130" cy="445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17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6E2252-E13D-428E-9958-7C8AEBCF6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012672"/>
            <a:ext cx="7391226" cy="471704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Youth Mental Health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EF2D6F-D932-4A31-9D07-C84CB63C3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7226" y="0"/>
            <a:ext cx="2511770" cy="10851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BE0C0C-4160-4BAA-BD8F-4A8929B479A2}"/>
              </a:ext>
            </a:extLst>
          </p:cNvPr>
          <p:cNvSpPr txBox="1"/>
          <p:nvPr/>
        </p:nvSpPr>
        <p:spPr>
          <a:xfrm>
            <a:off x="10161638" y="2942303"/>
            <a:ext cx="15884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Severe &amp; Intense:</a:t>
            </a:r>
          </a:p>
          <a:p>
            <a:endParaRPr lang="en-US" b="1" dirty="0"/>
          </a:p>
          <a:p>
            <a:r>
              <a:rPr lang="en-US" b="1" dirty="0"/>
              <a:t>2018 = 7.8%</a:t>
            </a:r>
          </a:p>
          <a:p>
            <a:r>
              <a:rPr lang="en-US" b="1" dirty="0"/>
              <a:t>2020 = 9.7%</a:t>
            </a:r>
          </a:p>
          <a:p>
            <a:r>
              <a:rPr lang="en-US" b="1" dirty="0"/>
              <a:t>2022 = 13.1%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F322BC-0059-46F4-B076-A2C67DCB2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613" y="4992603"/>
            <a:ext cx="4838613" cy="73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253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Health and Substance Abuse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EE811E-1C5F-524E-9AFD-4D97FF45B91D}"/>
              </a:ext>
            </a:extLst>
          </p:cNvPr>
          <p:cNvSpPr txBox="1">
            <a:spLocks/>
          </p:cNvSpPr>
          <p:nvPr/>
        </p:nvSpPr>
        <p:spPr>
          <a:xfrm>
            <a:off x="5065547" y="3261401"/>
            <a:ext cx="1735082" cy="35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Chart goes here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8F2070-310C-4281-A5A6-A11D2E880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897" y="1172497"/>
            <a:ext cx="9736154" cy="44835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278854-CE41-4246-A3B2-738C9E2FE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7226" y="-5824"/>
            <a:ext cx="2517866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97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Bullying: 5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6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278854-CE41-4246-A3B2-738C9E2FE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-5824"/>
            <a:ext cx="2517866" cy="10851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DE4378-88BF-4831-B05D-F90D1A419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2942" y="1140596"/>
            <a:ext cx="3566298" cy="21370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C63727-B96F-457A-ADB2-996D1785C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6902" y="1140596"/>
            <a:ext cx="3578256" cy="21400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036D63-8CC0-4D5D-9151-8CEF8EA5E9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9814" y="3414713"/>
            <a:ext cx="3573170" cy="21370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142F8F-B251-4637-A025-6A36BF6CD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9018" y="3429000"/>
            <a:ext cx="3572156" cy="214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80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Suicide:  Ideation and Attempts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278854-CE41-4246-A3B2-738C9E2FE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-5824"/>
            <a:ext cx="2517866" cy="10851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F8B358-E186-4C88-83BC-31F817DBF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50" y="2444955"/>
            <a:ext cx="5446950" cy="30842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29C391-2D96-45C7-ABB3-0B8070C6A9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6710" y="2444955"/>
            <a:ext cx="5425910" cy="3084201"/>
          </a:xfrm>
          <a:prstGeom prst="rect">
            <a:avLst/>
          </a:prstGeom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2697AAE9-49AA-470B-B1E1-5B065960B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303" y="1456380"/>
            <a:ext cx="2724150" cy="59499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SUICIDE ATTEMPTS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TRENDED UPWARD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24A05E92-F0A7-4647-8BEA-3B9E9233D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7548" y="1286872"/>
            <a:ext cx="2724150" cy="10198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GRADES REPORTED THE HIGHEST RATE OF </a:t>
            </a:r>
            <a:r>
              <a:rPr lang="en-US" sz="14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SUICIDE IDEATION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EVER RECORDED IN THE ADAMHS YOUTH SURVEY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67566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278854-CE41-4246-A3B2-738C9E2FE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-5824"/>
            <a:ext cx="2517866" cy="1085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717370-64EB-449C-A359-707D69280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50" y="1180979"/>
            <a:ext cx="6065194" cy="45177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0AE74D-66AE-4B4C-A8D1-65DB1B668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9993" y="1180979"/>
            <a:ext cx="3685167" cy="451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905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58F7FF8-4F71-4E7F-A772-EA10D23C860A}"/>
              </a:ext>
            </a:extLst>
          </p:cNvPr>
          <p:cNvSpPr/>
          <p:nvPr/>
        </p:nvSpPr>
        <p:spPr>
          <a:xfrm>
            <a:off x="5763125" y="1233989"/>
            <a:ext cx="5065295" cy="42283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278854-CE41-4246-A3B2-738C9E2FE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6" y="-5824"/>
            <a:ext cx="2517866" cy="1085182"/>
          </a:xfrm>
          <a:prstGeom prst="rect">
            <a:avLst/>
          </a:prstGeom>
        </p:spPr>
      </p:pic>
      <p:sp>
        <p:nvSpPr>
          <p:cNvPr id="12" name="Text Box 110">
            <a:extLst>
              <a:ext uri="{FF2B5EF4-FFF2-40B4-BE49-F238E27FC236}">
                <a16:creationId xmlns:a16="http://schemas.microsoft.com/office/drawing/2014/main" id="{D7746149-1A46-4FE5-A734-8444D8188196}"/>
              </a:ext>
            </a:extLst>
          </p:cNvPr>
          <p:cNvSpPr txBox="1"/>
          <p:nvPr/>
        </p:nvSpPr>
        <p:spPr>
          <a:xfrm>
            <a:off x="685145" y="2043632"/>
            <a:ext cx="4572000" cy="239563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the number of ACEs increase, so does the percentage of at-risk behaviors.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23B84E-00D3-4445-B689-4D7815FE0A1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696" y="1380585"/>
            <a:ext cx="4572000" cy="39222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1694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 ‘Gaming’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84854-4C3C-40A5-A77D-C8210C2C4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0"/>
            <a:ext cx="2514774" cy="10851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3A1EA5-9C8A-46CC-B9B7-32D1551D15CF}"/>
              </a:ext>
            </a:extLst>
          </p:cNvPr>
          <p:cNvSpPr/>
          <p:nvPr/>
        </p:nvSpPr>
        <p:spPr>
          <a:xfrm>
            <a:off x="422787" y="1566238"/>
            <a:ext cx="344866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Gaming activity is any gaming-related activity that has been played either from a computer/lap-top or from a gaming console or any other kind of device (phone, tablet) on or offline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DFC228-3DA4-4CDB-88EF-4291F9C28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8380" y="1275814"/>
            <a:ext cx="7177286" cy="430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44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 ‘Gaming’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84854-4C3C-40A5-A77D-C8210C2C4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0"/>
            <a:ext cx="2514774" cy="10851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3A1EA5-9C8A-46CC-B9B7-32D1551D15CF}"/>
              </a:ext>
            </a:extLst>
          </p:cNvPr>
          <p:cNvSpPr/>
          <p:nvPr/>
        </p:nvSpPr>
        <p:spPr>
          <a:xfrm>
            <a:off x="508850" y="2089805"/>
            <a:ext cx="34486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Teens took an Gaming Disorder Test (Pontes, 2019) – Problem gaming rates were low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61EB66-F6E5-43E1-8D08-BFC17B27C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613" y="1456021"/>
            <a:ext cx="6564305" cy="378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79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 ‘Gambling’ 7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-12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combined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84854-4C3C-40A5-A77D-C8210C2C4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0"/>
            <a:ext cx="2514774" cy="1085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53D0B6-FD84-4484-B453-4917DD1435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810" y="1134283"/>
            <a:ext cx="8394492" cy="449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58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97" y="202330"/>
            <a:ext cx="9269361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 ‘Gambling’ – 11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&amp; 12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males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84854-4C3C-40A5-A77D-C8210C2C4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0"/>
            <a:ext cx="2514774" cy="1085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078598-3174-411C-BD10-59B9C8A70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4" y="1171551"/>
            <a:ext cx="7984775" cy="45148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66A4EE7-C210-4E1B-84FC-C7FFC1E26F5B}"/>
              </a:ext>
            </a:extLst>
          </p:cNvPr>
          <p:cNvSpPr/>
          <p:nvPr/>
        </p:nvSpPr>
        <p:spPr>
          <a:xfrm>
            <a:off x="9148590" y="1790046"/>
            <a:ext cx="251477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Teens took a Problem Gambling Scale– Problem gambling rates increased from 2.7% in 2020 to</a:t>
            </a:r>
          </a:p>
          <a:p>
            <a:pPr lvl="0"/>
            <a:r>
              <a:rPr lang="en-US" sz="2400" dirty="0">
                <a:solidFill>
                  <a:prstClr val="black"/>
                </a:solidFill>
              </a:rPr>
              <a:t>6.7% in 2022</a:t>
            </a:r>
          </a:p>
        </p:txBody>
      </p:sp>
    </p:spTree>
    <p:extLst>
      <p:ext uri="{BB962C8B-B14F-4D97-AF65-F5344CB8AC3E}">
        <p14:creationId xmlns:p14="http://schemas.microsoft.com/office/powerpoint/2010/main" val="3806289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97" y="202330"/>
            <a:ext cx="9269361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 ‘Game-bling’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84854-4C3C-40A5-A77D-C8210C2C4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0"/>
            <a:ext cx="2514774" cy="108518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859A03-E85C-44EF-8D41-CAEF91B4542D}"/>
              </a:ext>
            </a:extLst>
          </p:cNvPr>
          <p:cNvSpPr/>
          <p:nvPr/>
        </p:nvSpPr>
        <p:spPr>
          <a:xfrm>
            <a:off x="914400" y="1745682"/>
            <a:ext cx="95675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you ever spent money on Loot boxes in a game?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38DBF1-3B4D-42BF-95DF-4452AFEC3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480" y="2578309"/>
            <a:ext cx="11501029" cy="172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48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97" y="202330"/>
            <a:ext cx="9269361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 ‘Game-bling’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84854-4C3C-40A5-A77D-C8210C2C4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0"/>
            <a:ext cx="2514774" cy="108518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859A03-E85C-44EF-8D41-CAEF91B4542D}"/>
              </a:ext>
            </a:extLst>
          </p:cNvPr>
          <p:cNvSpPr/>
          <p:nvPr/>
        </p:nvSpPr>
        <p:spPr>
          <a:xfrm>
            <a:off x="914400" y="1237850"/>
            <a:ext cx="95675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Risky Loot Box Inventory (RLI) Indicators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FE152F-14B1-4BAF-A24D-AF129E90B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43" y="1800655"/>
            <a:ext cx="11939891" cy="15140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A37131-D3FD-4B08-834D-B35EE14E6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785" y="3429000"/>
            <a:ext cx="10569168" cy="172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755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97" y="202330"/>
            <a:ext cx="9269361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 ‘Gambling’ &amp; Gaming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84854-4C3C-40A5-A77D-C8210C2C4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0"/>
            <a:ext cx="2514774" cy="10851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BCE9002-119C-4C96-B09C-C02F9C93762A}"/>
              </a:ext>
            </a:extLst>
          </p:cNvPr>
          <p:cNvSpPr/>
          <p:nvPr/>
        </p:nvSpPr>
        <p:spPr>
          <a:xfrm>
            <a:off x="369756" y="1042182"/>
            <a:ext cx="112925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Teens took the Preference for a Virtual Life (PVL)Scale (Peng &amp; Liu, 2010) :</a:t>
            </a:r>
          </a:p>
          <a:p>
            <a:r>
              <a:rPr lang="en-US" sz="3600" dirty="0"/>
              <a:t>1.  “I am a more valuable person in the online game 	world than in real life” </a:t>
            </a:r>
          </a:p>
          <a:p>
            <a:r>
              <a:rPr lang="en-US" sz="3600" dirty="0"/>
              <a:t>2.  “I am more respected in the online game world than in 	real life” </a:t>
            </a:r>
          </a:p>
          <a:p>
            <a:r>
              <a:rPr lang="en-US" sz="3600" dirty="0"/>
              <a:t>3.  “ I prefer communicating with other people in the 	online game world rather than face-to-face</a:t>
            </a:r>
            <a:r>
              <a:rPr lang="en-US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9614354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97" y="202330"/>
            <a:ext cx="9269361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 ‘Gambling’ </a:t>
            </a:r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Gaming 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84854-4C3C-40A5-A77D-C8210C2C4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0"/>
            <a:ext cx="2514774" cy="10851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319E8-E3D8-4F22-A7D3-FCB7F5306437}"/>
              </a:ext>
            </a:extLst>
          </p:cNvPr>
          <p:cNvSpPr/>
          <p:nvPr/>
        </p:nvSpPr>
        <p:spPr>
          <a:xfrm>
            <a:off x="1259174" y="1618220"/>
            <a:ext cx="8927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Percentage of Teens who agreed with the PVL items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CD2992-326F-4FB2-A7C4-8153B1F96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47" y="2308486"/>
            <a:ext cx="8923090" cy="260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55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15397"/>
            <a:ext cx="12192000" cy="7056337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1" y="2949677"/>
            <a:ext cx="5678007" cy="185092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ATOD Prevalence 2020-2022</a:t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Grades 7-12 combined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FD21CF-BB8A-4772-BAD1-04258D1C2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185" y="692127"/>
            <a:ext cx="4873380" cy="2095318"/>
          </a:xfrm>
          <a:prstGeom prst="rect">
            <a:avLst/>
          </a:prstGeom>
        </p:spPr>
      </p:pic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1B7A09A6-C188-4C4E-A7A6-8CF912146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695393"/>
              </p:ext>
            </p:extLst>
          </p:nvPr>
        </p:nvGraphicFramePr>
        <p:xfrm>
          <a:off x="6540299" y="201572"/>
          <a:ext cx="5040709" cy="644863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41169">
                  <a:extLst>
                    <a:ext uri="{9D8B030D-6E8A-4147-A177-3AD203B41FA5}">
                      <a16:colId xmlns:a16="http://schemas.microsoft.com/office/drawing/2014/main" val="1540359562"/>
                    </a:ext>
                  </a:extLst>
                </a:gridCol>
                <a:gridCol w="3210858">
                  <a:extLst>
                    <a:ext uri="{9D8B030D-6E8A-4147-A177-3AD203B41FA5}">
                      <a16:colId xmlns:a16="http://schemas.microsoft.com/office/drawing/2014/main" val="884023272"/>
                    </a:ext>
                  </a:extLst>
                </a:gridCol>
                <a:gridCol w="788682">
                  <a:extLst>
                    <a:ext uri="{9D8B030D-6E8A-4147-A177-3AD203B41FA5}">
                      <a16:colId xmlns:a16="http://schemas.microsoft.com/office/drawing/2014/main" val="4005223585"/>
                    </a:ext>
                  </a:extLst>
                </a:gridCol>
              </a:tblGrid>
              <a:tr h="561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47.7%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Caffeinated Energy Drinks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42"/>
                  </a:ext>
                </a:extLst>
              </a:tr>
              <a:tr h="561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18.4%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Alcohol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945892"/>
                  </a:ext>
                </a:extLst>
              </a:tr>
              <a:tr h="561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11.7%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Vaping (30-day)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033973"/>
                  </a:ext>
                </a:extLst>
              </a:tr>
              <a:tr h="561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Marijuana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820672"/>
                  </a:ext>
                </a:extLst>
              </a:tr>
              <a:tr h="561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Cough Medicine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91999"/>
                  </a:ext>
                </a:extLst>
              </a:tr>
              <a:tr h="50420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 Benzos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285444"/>
                  </a:ext>
                </a:extLst>
              </a:tr>
              <a:tr h="5319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Painkillers (30-day)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920614"/>
                  </a:ext>
                </a:extLst>
              </a:tr>
              <a:tr h="4542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Methylphenidate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86136"/>
                  </a:ext>
                </a:extLst>
              </a:tr>
              <a:tr h="5225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Inhalants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685872"/>
                  </a:ext>
                </a:extLst>
              </a:tr>
              <a:tr h="4568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LSD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926941"/>
                  </a:ext>
                </a:extLst>
              </a:tr>
              <a:tr h="5156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Cigarettes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60854"/>
                  </a:ext>
                </a:extLst>
              </a:tr>
              <a:tr h="561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&lt;1%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/>
                        <a:t>All Other Drugs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621421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B54597F3-F64F-4BC5-8CDC-33C3295B4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2308" y="290281"/>
            <a:ext cx="438950" cy="4267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DF1DF9-39ED-4226-B9DC-71F0E82B6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9571" y="4133099"/>
            <a:ext cx="438950" cy="4267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D825B5-7B23-465C-8E1A-2B5AC9013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7608" y="3600536"/>
            <a:ext cx="438950" cy="4267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3810A7-14B0-41C0-8160-AE01106C88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5576" y="2555273"/>
            <a:ext cx="438950" cy="42675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BE2D8E-1F8B-4C3A-9076-02AF33E99A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9571" y="4632275"/>
            <a:ext cx="438950" cy="4267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067898-94DB-471F-B16D-127BF125F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9571" y="3066175"/>
            <a:ext cx="438950" cy="42675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EF9B32B-0B52-43B2-92C1-D6222EBBC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9571" y="5138784"/>
            <a:ext cx="438950" cy="42675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BE7BAD-1F41-47FA-B559-749AD9D5A1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9571" y="5643171"/>
            <a:ext cx="438950" cy="42675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5BBA9B-D6E5-4467-8016-3453C0416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7608" y="6152950"/>
            <a:ext cx="438950" cy="4267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AEA41A-0C6F-41DA-9222-BD787E3AE4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9571" y="891235"/>
            <a:ext cx="438950" cy="38482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B94B744-1591-447F-81A0-BDA11D817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7608" y="1440875"/>
            <a:ext cx="438950" cy="42675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0984755-210B-4F22-BC46-09AC79F4C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5576" y="1994105"/>
            <a:ext cx="438950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72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6F31DF4-3651-4C72-9BFC-6C6FC9E09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219" y="1094085"/>
            <a:ext cx="7114649" cy="45487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Vaping Past 30-Days – Vape Device Content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34C8A-89A9-4C28-AC81-71039520A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7226" y="0"/>
            <a:ext cx="2517866" cy="108518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8F82118-F5BC-4199-9F3E-947A60BBA893}"/>
              </a:ext>
            </a:extLst>
          </p:cNvPr>
          <p:cNvSpPr/>
          <p:nvPr/>
        </p:nvSpPr>
        <p:spPr>
          <a:xfrm>
            <a:off x="2105019" y="4329920"/>
            <a:ext cx="7897762" cy="3567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FBA914-D30E-49E7-BB09-CA605B036AE6}"/>
              </a:ext>
            </a:extLst>
          </p:cNvPr>
          <p:cNvSpPr txBox="1"/>
          <p:nvPr/>
        </p:nvSpPr>
        <p:spPr>
          <a:xfrm>
            <a:off x="10705693" y="3939317"/>
            <a:ext cx="1056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Nic</a:t>
            </a:r>
          </a:p>
          <a:p>
            <a:endParaRPr lang="en-US" dirty="0"/>
          </a:p>
          <a:p>
            <a:r>
              <a:rPr lang="en-US" dirty="0"/>
              <a:t>Yes Nic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91B36E3-AEBF-4F1C-9381-97E5AA74A9A4}"/>
              </a:ext>
            </a:extLst>
          </p:cNvPr>
          <p:cNvCxnSpPr>
            <a:cxnSpLocks/>
          </p:cNvCxnSpPr>
          <p:nvPr/>
        </p:nvCxnSpPr>
        <p:spPr>
          <a:xfrm flipV="1">
            <a:off x="10093950" y="4207840"/>
            <a:ext cx="641554" cy="17839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2C8DDA-67E0-4E62-B422-DA2647FBA812}"/>
              </a:ext>
            </a:extLst>
          </p:cNvPr>
          <p:cNvCxnSpPr>
            <a:cxnSpLocks/>
          </p:cNvCxnSpPr>
          <p:nvPr/>
        </p:nvCxnSpPr>
        <p:spPr>
          <a:xfrm>
            <a:off x="10093950" y="4596053"/>
            <a:ext cx="599861" cy="1174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7353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Vaping Nicotine Past 30-Days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C721AE-1BCE-477F-A45A-C679B08FB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-3281"/>
            <a:ext cx="2514774" cy="1085182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7D90FFB-6D00-4B5B-8ACF-089732FC31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6809095"/>
              </p:ext>
            </p:extLst>
          </p:nvPr>
        </p:nvGraphicFramePr>
        <p:xfrm>
          <a:off x="4193599" y="1205976"/>
          <a:ext cx="7710228" cy="4441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29E572C9-68B4-4CB7-8F23-A2036D49EF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798" y="1205976"/>
            <a:ext cx="3657398" cy="444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89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C4D016-89ED-4243-8F77-772C5B854E7B}"/>
              </a:ext>
            </a:extLst>
          </p:cNvPr>
          <p:cNvSpPr/>
          <p:nvPr/>
        </p:nvSpPr>
        <p:spPr>
          <a:xfrm>
            <a:off x="0" y="-2641"/>
            <a:ext cx="9677226" cy="1084542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D2954-87D9-9347-96E3-B501694F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50" y="202330"/>
            <a:ext cx="9028176" cy="6848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PAX Training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C721AE-1BCE-477F-A45A-C679B08FB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27" y="-3281"/>
            <a:ext cx="2514774" cy="1085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E07981-CC71-4394-8FCA-9056AEF16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8955" y="1363641"/>
            <a:ext cx="6850626" cy="416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54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3099</TotalTime>
  <Words>539</Words>
  <Application>Microsoft Office PowerPoint</Application>
  <PresentationFormat>Widescreen</PresentationFormat>
  <Paragraphs>117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Times</vt:lpstr>
      <vt:lpstr>Times New Roman</vt:lpstr>
      <vt:lpstr>Office Theme</vt:lpstr>
      <vt:lpstr>Behavioral Health Barometer Wood County Youth </vt:lpstr>
      <vt:lpstr>ATOD Summary</vt:lpstr>
      <vt:lpstr>Behavioral Health Summary</vt:lpstr>
      <vt:lpstr>Vaping Past 30-Days</vt:lpstr>
      <vt:lpstr>Vaping Past 30-Days – Vape Device Content</vt:lpstr>
      <vt:lpstr>Cigarette Use - Past 30-Days </vt:lpstr>
      <vt:lpstr>Vaping Past 30-Days – Vape Device Content</vt:lpstr>
      <vt:lpstr>Vaping:  Nicotine &amp; Marijuana</vt:lpstr>
      <vt:lpstr>Alcohol Last Year</vt:lpstr>
      <vt:lpstr>Drinking Last Month</vt:lpstr>
      <vt:lpstr>Marijuana Use Last Year</vt:lpstr>
      <vt:lpstr>30-Day Marijuana Use by Technique &amp; Gender</vt:lpstr>
      <vt:lpstr>Caffeinated Energy Drinks</vt:lpstr>
      <vt:lpstr>Heroin</vt:lpstr>
      <vt:lpstr>Painkillers (30-day)</vt:lpstr>
      <vt:lpstr>Youth Mental Health</vt:lpstr>
      <vt:lpstr>Mental Health and Substance Abuse</vt:lpstr>
      <vt:lpstr>Bullying: 5th and 6th Graders</vt:lpstr>
      <vt:lpstr>Suicide:  Ideation and Attempts</vt:lpstr>
      <vt:lpstr>ACEs</vt:lpstr>
      <vt:lpstr>ACEs</vt:lpstr>
      <vt:lpstr>Adolescent ‘Gaming’</vt:lpstr>
      <vt:lpstr>Adolescent ‘Gaming’</vt:lpstr>
      <vt:lpstr>Adolescent ‘Gambling’ 7th-12th grade combined</vt:lpstr>
      <vt:lpstr>Adolescent ‘Gambling’ – 11th  &amp; 12th grade males</vt:lpstr>
      <vt:lpstr>Adolescent ‘Game-bling’ </vt:lpstr>
      <vt:lpstr>Adolescent ‘Game-bling’ </vt:lpstr>
      <vt:lpstr>Adolescent ‘Gambling’ &amp; Gaming</vt:lpstr>
      <vt:lpstr>Adolescent ‘Gambling’ &amp; Gaming </vt:lpstr>
      <vt:lpstr>ATOD Prevalence 2020-2022 Grades 7-12 combined</vt:lpstr>
      <vt:lpstr>Vaping Past 30-Days – Vape Device Content</vt:lpstr>
      <vt:lpstr>Vaping Nicotine Past 30-Days</vt:lpstr>
      <vt:lpstr>PAX Training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Behavioral Health Barometer Wood County Teens</dc:title>
  <dc:creator>Amy E Karlovec</dc:creator>
  <cp:lastModifiedBy>Bill Ivoska</cp:lastModifiedBy>
  <cp:revision>85</cp:revision>
  <dcterms:created xsi:type="dcterms:W3CDTF">2019-11-25T18:53:57Z</dcterms:created>
  <dcterms:modified xsi:type="dcterms:W3CDTF">2022-02-16T21:02:07Z</dcterms:modified>
</cp:coreProperties>
</file>